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0"/>
  </p:notesMasterIdLst>
  <p:sldIdLst>
    <p:sldId id="320" r:id="rId2"/>
    <p:sldId id="321" r:id="rId3"/>
    <p:sldId id="322" r:id="rId4"/>
    <p:sldId id="324" r:id="rId5"/>
    <p:sldId id="323" r:id="rId6"/>
    <p:sldId id="326" r:id="rId7"/>
    <p:sldId id="325" r:id="rId8"/>
    <p:sldId id="327" r:id="rId9"/>
    <p:sldId id="332" r:id="rId10"/>
    <p:sldId id="333" r:id="rId11"/>
    <p:sldId id="334" r:id="rId12"/>
    <p:sldId id="309" r:id="rId13"/>
    <p:sldId id="284" r:id="rId14"/>
    <p:sldId id="270" r:id="rId15"/>
    <p:sldId id="271" r:id="rId16"/>
    <p:sldId id="272" r:id="rId17"/>
    <p:sldId id="273" r:id="rId18"/>
    <p:sldId id="317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erris Tang" initials="F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06" autoAdjust="0"/>
    <p:restoredTop sz="83547" autoAdjust="0"/>
  </p:normalViewPr>
  <p:slideViewPr>
    <p:cSldViewPr snapToGrid="0">
      <p:cViewPr>
        <p:scale>
          <a:sx n="110" d="100"/>
          <a:sy n="110" d="100"/>
        </p:scale>
        <p:origin x="-216" y="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B42B5-E892-4E42-9197-D0E4341D6606}" type="datetimeFigureOut">
              <a:rPr lang="zh-CN" altLang="en-US" smtClean="0"/>
              <a:pPr/>
              <a:t>2016/9/1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788BC-790D-4CEC-AF79-E763B3B191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46968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788BC-790D-4CEC-AF79-E763B3B191E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6769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安徽唐兴机械装备有限公司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原淮南唐兴液压机械有限公司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),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成立于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2005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26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日，注册资金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1700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万元，占地面积近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120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亩，建有标准化厂房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30000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平米，综合办公楼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6000</a:t>
            </a:r>
            <a:r>
              <a:rPr lang="zh-CN" altLang="zh-CN" smtClean="0">
                <a:latin typeface="微软雅黑" pitchFamily="34" charset="-122"/>
                <a:ea typeface="微软雅黑" pitchFamily="34" charset="-122"/>
              </a:rPr>
              <a:t>平米。公司集研发、生产、销售、施工咨询为一体，是一家专业生产非开挖工程设备、液压设备的民营企业。公司主营产品有用于管道非开挖铺设施工的顶管掘进机成套设备、自卸车液压举升系统、液压泵站、工程油缸及矿用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液压设备</a:t>
            </a:r>
            <a:r>
              <a:rPr lang="zh-CN" altLang="zh-CN" smtClean="0">
                <a:latin typeface="微软雅黑" pitchFamily="34" charset="-122"/>
                <a:ea typeface="微软雅黑" pitchFamily="34" charset="-122"/>
              </a:rPr>
              <a:t>等，并为国内上百家公司及重大工程配套。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788BC-790D-4CEC-AF79-E763B3B191E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68244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安徽唐兴机械装备有限公司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原淮南唐兴液压机械有限公司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),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成立于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2005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26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日，注册资金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1700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万元，占地面积近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120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亩，建有标准化厂房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30000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平米，综合办公楼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6000</a:t>
            </a:r>
            <a:r>
              <a:rPr lang="zh-CN" altLang="zh-CN" smtClean="0">
                <a:latin typeface="微软雅黑" pitchFamily="34" charset="-122"/>
                <a:ea typeface="微软雅黑" pitchFamily="34" charset="-122"/>
              </a:rPr>
              <a:t>平米。公司集研发、生产、销售、施工咨询为一体，是一家专业生产非开挖工程设备、液压设备的民营企业。公司主营产品有用于管道非开挖铺设施工的顶管掘进机成套设备、自卸车液压举升系统、液压泵站、工程油缸及矿用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液压设备</a:t>
            </a:r>
            <a:r>
              <a:rPr lang="zh-CN" altLang="zh-CN" smtClean="0">
                <a:latin typeface="微软雅黑" pitchFamily="34" charset="-122"/>
                <a:ea typeface="微软雅黑" pitchFamily="34" charset="-122"/>
              </a:rPr>
              <a:t>等，并为国内上百家公司及重大工程配套。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788BC-790D-4CEC-AF79-E763B3B191EA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35685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安徽唐兴机械装备有限公司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原淮南唐兴液压机械有限公司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),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成立于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2005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26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日，注册资金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1700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万元，占地面积近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120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亩，建有标准化厂房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30000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平米，综合办公楼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6000</a:t>
            </a:r>
            <a:r>
              <a:rPr lang="zh-CN" altLang="zh-CN" smtClean="0">
                <a:latin typeface="微软雅黑" pitchFamily="34" charset="-122"/>
                <a:ea typeface="微软雅黑" pitchFamily="34" charset="-122"/>
              </a:rPr>
              <a:t>平米。公司集研发、生产、销售、施工咨询为一体，是一家专业生产非开挖工程设备、液压设备的民营企业。公司主营产品有用于管道非开挖铺设施工的顶管掘进机成套设备、自卸车液压举升系统、液压泵站、工程油缸及矿用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液压设备</a:t>
            </a:r>
            <a:r>
              <a:rPr lang="zh-CN" altLang="zh-CN" smtClean="0">
                <a:latin typeface="微软雅黑" pitchFamily="34" charset="-122"/>
                <a:ea typeface="微软雅黑" pitchFamily="34" charset="-122"/>
              </a:rPr>
              <a:t>等，并为国内上百家公司及重大工程配套。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788BC-790D-4CEC-AF79-E763B3B191EA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67508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安徽唐兴机械装备有限公司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原淮南唐兴液压机械有限公司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),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成立于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2005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26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日，注册资金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1700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万元，占地面积近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120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亩，建有标准化厂房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30000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平米，综合办公楼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6000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平米。公司集研发、生产、销售、施工咨询为一体，是一家专业生产非开挖工程设备、液压设备的民营企业。公司主营产品有用于管道非开挖铺设施工的顶管掘进机成套设备、自卸车液压举升系统、液压泵站、工程油缸及矿用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液压设备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等，并为国内上百家公司及重大工程配套。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788BC-790D-4CEC-AF79-E763B3B191EA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84632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安徽唐兴机械装备有限公司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原淮南唐兴液压机械有限公司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),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成立于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2005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26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日，注册资金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1700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万元，占地面积近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120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亩，建有标准化厂房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30000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平米，综合办公楼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6000</a:t>
            </a:r>
            <a:r>
              <a:rPr lang="zh-CN" altLang="zh-CN" smtClean="0">
                <a:latin typeface="微软雅黑" pitchFamily="34" charset="-122"/>
                <a:ea typeface="微软雅黑" pitchFamily="34" charset="-122"/>
              </a:rPr>
              <a:t>平米。公司集研发、生产、销售、施工咨询为一体，是一家专业生产非开挖工程设备、液压设备的民营企业。公司主营产品有用于管道非开挖铺设施工的顶管掘进机成套设备、自卸车液压举升系统、液压泵站、工程油缸及矿用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液压设备</a:t>
            </a:r>
            <a:r>
              <a:rPr lang="zh-CN" altLang="zh-CN" smtClean="0">
                <a:latin typeface="微软雅黑" pitchFamily="34" charset="-122"/>
                <a:ea typeface="微软雅黑" pitchFamily="34" charset="-122"/>
              </a:rPr>
              <a:t>等，并为国内上百家公司及重大工程配套。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788BC-790D-4CEC-AF79-E763B3B191EA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08556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安徽唐兴机械装备有限公司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原淮南唐兴液压机械有限公司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),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成立于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2005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26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日，注册资金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1700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万元，占地面积近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120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亩，建有标准化厂房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30000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平米，综合办公楼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6000</a:t>
            </a:r>
            <a:r>
              <a:rPr lang="zh-CN" altLang="zh-CN" smtClean="0">
                <a:latin typeface="微软雅黑" pitchFamily="34" charset="-122"/>
                <a:ea typeface="微软雅黑" pitchFamily="34" charset="-122"/>
              </a:rPr>
              <a:t>平米。公司集研发、生产、销售、施工咨询为一体，是一家专业生产非开挖工程设备、液压设备的民营企业。公司主营产品有用于管道非开挖铺设施工的顶管掘进机成套设备、自卸车液压举升系统、液压泵站、工程油缸及矿用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液压设备</a:t>
            </a:r>
            <a:r>
              <a:rPr lang="zh-CN" altLang="zh-CN" smtClean="0">
                <a:latin typeface="微软雅黑" pitchFamily="34" charset="-122"/>
                <a:ea typeface="微软雅黑" pitchFamily="34" charset="-122"/>
              </a:rPr>
              <a:t>等，并为国内上百家公司及重大工程配套。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788BC-790D-4CEC-AF79-E763B3B191EA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01413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安徽唐兴机械装备有限公司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原淮南唐兴液压机械有限公司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),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成立于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2005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26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日，注册资金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1700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万元，占地面积近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120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亩，建有标准化厂房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30000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平米，综合办公楼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6000</a:t>
            </a:r>
            <a:r>
              <a:rPr lang="zh-CN" altLang="zh-CN" smtClean="0">
                <a:latin typeface="微软雅黑" pitchFamily="34" charset="-122"/>
                <a:ea typeface="微软雅黑" pitchFamily="34" charset="-122"/>
              </a:rPr>
              <a:t>平米。公司集研发、生产、销售、施工咨询为一体，是一家专业生产非开挖工程设备、液压设备的民营企业。公司主营产品有用于管道非开挖铺设施工的顶管掘进机成套设备、自卸车液压举升系统、液压泵站、工程油缸及矿用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液压设备</a:t>
            </a:r>
            <a:r>
              <a:rPr lang="zh-CN" altLang="zh-CN" smtClean="0">
                <a:latin typeface="微软雅黑" pitchFamily="34" charset="-122"/>
                <a:ea typeface="微软雅黑" pitchFamily="34" charset="-122"/>
              </a:rPr>
              <a:t>等，并为国内上百家公司及重大工程配套。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788BC-790D-4CEC-AF79-E763B3B191EA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74806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246" r="9246" b="1143"/>
          <a:stretch/>
        </p:blipFill>
        <p:spPr>
          <a:xfrm>
            <a:off x="-129" y="-2449"/>
            <a:ext cx="9140105" cy="6860449"/>
          </a:xfrm>
          <a:prstGeom prst="rect">
            <a:avLst/>
          </a:prstGeom>
        </p:spPr>
      </p:pic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238E-B5D5-4CF8-AE26-D95F0EBCCDC3}" type="datetimeFigureOut">
              <a:rPr lang="zh-CN" altLang="en-US" smtClean="0"/>
              <a:pPr/>
              <a:t>2016/9/1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4EA8B-C3CB-49B4-8FB0-B8B275F5C04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1045027" y="5703304"/>
            <a:ext cx="7027817" cy="467211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+mn-ea"/>
                <a:ea typeface="+mn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 smtClean="0"/>
              <a:t>单击此处添加您的副标题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1045027" y="4512674"/>
            <a:ext cx="7027817" cy="1166213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3200" b="1" kern="1000" baseline="0">
                <a:solidFill>
                  <a:schemeClr val="accent1"/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单击此处添加您的标题文字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8135353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4967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662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238E-B5D5-4CF8-AE26-D95F0EBCCDC3}" type="datetimeFigureOut">
              <a:rPr lang="zh-CN" altLang="en-US" smtClean="0"/>
              <a:pPr/>
              <a:t>2016/9/1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4EA8B-C3CB-49B4-8FB0-B8B275F5C0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217591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8" y="365125"/>
            <a:ext cx="886883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2" y="365125"/>
            <a:ext cx="5949952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238E-B5D5-4CF8-AE26-D95F0EBCCDC3}" type="datetimeFigureOut">
              <a:rPr lang="zh-CN" altLang="en-US" smtClean="0"/>
              <a:pPr/>
              <a:t>2016/9/1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4EA8B-C3CB-49B4-8FB0-B8B275F5C0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7466753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238E-B5D5-4CF8-AE26-D95F0EBCCDC3}" type="datetimeFigureOut">
              <a:rPr lang="zh-CN" altLang="en-US" smtClean="0"/>
              <a:pPr/>
              <a:t>2016/9/1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4EA8B-C3CB-49B4-8FB0-B8B275F5C0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6856333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1574007" y="2108201"/>
            <a:ext cx="5995988" cy="1235075"/>
          </a:xfrm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dirty="0" smtClean="0"/>
              <a:t>此处添加您的标题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3038170" y="3400425"/>
            <a:ext cx="3067663" cy="357478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单击此处添加您的副标题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238E-B5D5-4CF8-AE26-D95F0EBCCDC3}" type="datetimeFigureOut">
              <a:rPr lang="zh-CN" altLang="en-US" smtClean="0"/>
              <a:pPr/>
              <a:t>2016/9/1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4EA8B-C3CB-49B4-8FB0-B8B275F5C0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7623707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2"/>
            <a:ext cx="3810000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500" y="1244602"/>
            <a:ext cx="3820587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238E-B5D5-4CF8-AE26-D95F0EBCCDC3}" type="datetimeFigureOut">
              <a:rPr lang="zh-CN" altLang="en-US" smtClean="0"/>
              <a:pPr/>
              <a:t>2016/9/1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4EA8B-C3CB-49B4-8FB0-B8B275F5C0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5678448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7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7" y="2200274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5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5" y="2200274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238E-B5D5-4CF8-AE26-D95F0EBCCDC3}" type="datetimeFigureOut">
              <a:rPr lang="zh-CN" altLang="en-US" smtClean="0"/>
              <a:pPr/>
              <a:t>2016/9/1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4EA8B-C3CB-49B4-8FB0-B8B275F5C0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8677319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238E-B5D5-4CF8-AE26-D95F0EBCCDC3}" type="datetimeFigureOut">
              <a:rPr lang="zh-CN" altLang="en-US" smtClean="0"/>
              <a:pPr/>
              <a:t>2016/9/1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4EA8B-C3CB-49B4-8FB0-B8B275F5C0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9912084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EFEFF0"/>
              </a:gs>
              <a:gs pos="100000">
                <a:srgbClr val="F7F7F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238E-B5D5-4CF8-AE26-D95F0EBCCDC3}" type="datetimeFigureOut">
              <a:rPr lang="zh-CN" altLang="en-US" smtClean="0"/>
              <a:pPr/>
              <a:t>2016/9/1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4EA8B-C3CB-49B4-8FB0-B8B275F5C0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000346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3" y="533402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30"/>
            <a:ext cx="4629150" cy="487362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3" y="2133602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238E-B5D5-4CF8-AE26-D95F0EBCCDC3}" type="datetimeFigureOut">
              <a:rPr lang="zh-CN" altLang="en-US" smtClean="0"/>
              <a:pPr/>
              <a:t>2016/9/1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4EA8B-C3CB-49B4-8FB0-B8B275F5C0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120858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238E-B5D5-4CF8-AE26-D95F0EBCCDC3}" type="datetimeFigureOut">
              <a:rPr lang="zh-CN" altLang="en-US" smtClean="0"/>
              <a:pPr/>
              <a:t>2016/9/1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4EA8B-C3CB-49B4-8FB0-B8B275F5C0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4922026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0" b="1737"/>
          <a:stretch/>
        </p:blipFill>
        <p:spPr>
          <a:xfrm>
            <a:off x="-1" y="1669"/>
            <a:ext cx="9144129" cy="6856331"/>
          </a:xfrm>
          <a:prstGeom prst="rect">
            <a:avLst/>
          </a:prstGeom>
        </p:spPr>
      </p:pic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1238E-B5D5-4CF8-AE26-D95F0EBCCDC3}" type="datetimeFigureOut">
              <a:rPr lang="zh-CN" altLang="en-US" smtClean="0"/>
              <a:pPr/>
              <a:t>2016/9/1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4EA8B-C3CB-49B4-8FB0-B8B275F5C04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44732" y="1669"/>
            <a:ext cx="7132320" cy="7385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419099" y="1419225"/>
            <a:ext cx="8292045" cy="4863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</p:spTree>
    <p:extLst>
      <p:ext uri="{BB962C8B-B14F-4D97-AF65-F5344CB8AC3E}">
        <p14:creationId xmlns:p14="http://schemas.microsoft.com/office/powerpoint/2010/main" xmlns="" val="137830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effectLst/>
          <a:latin typeface="+mj-ea"/>
          <a:ea typeface="+mj-ea"/>
          <a:cs typeface="+mj-cs"/>
        </a:defRPr>
      </a:lvl1pPr>
    </p:titleStyle>
    <p:bodyStyle>
      <a:lvl1pPr marL="267891" indent="-267891" algn="just" defTabSz="685800" rtl="0" eaLnBrk="1" latinLnBrk="0" hangingPunct="1">
        <a:lnSpc>
          <a:spcPct val="110000"/>
        </a:lnSpc>
        <a:spcBef>
          <a:spcPts val="450"/>
        </a:spcBef>
        <a:spcAft>
          <a:spcPts val="0"/>
        </a:spcAft>
        <a:buClr>
          <a:schemeClr val="accent1"/>
        </a:buClr>
        <a:buSzPct val="60000"/>
        <a:buFont typeface="Wingdings" panose="05000000000000000000" pitchFamily="2" charset="2"/>
        <a:buChar char="u"/>
        <a:defRPr lang="zh-CN" altLang="en-US" sz="2400" kern="1200" baseline="0" dirty="0" smtClean="0">
          <a:solidFill>
            <a:schemeClr val="accent1"/>
          </a:solidFill>
          <a:latin typeface="+mn-ea"/>
          <a:ea typeface="+mn-ea"/>
          <a:cs typeface="+mn-cs"/>
        </a:defRPr>
      </a:lvl1pPr>
      <a:lvl2pPr marL="267891" indent="-267891" algn="just" defTabSz="685800" rtl="0" eaLnBrk="1" latinLnBrk="0" hangingPunct="1">
        <a:lnSpc>
          <a:spcPct val="120000"/>
        </a:lnSpc>
        <a:spcBef>
          <a:spcPts val="0"/>
        </a:spcBef>
        <a:spcAft>
          <a:spcPts val="45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600" kern="1200" baseline="0">
          <a:solidFill>
            <a:schemeClr val="tx1"/>
          </a:solidFill>
          <a:latin typeface="+mn-ea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mach-maka\Desktop\圖片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4552"/>
            <a:ext cx="8847786" cy="5853448"/>
          </a:xfrm>
          <a:prstGeom prst="rect">
            <a:avLst/>
          </a:prstGeom>
          <a:noFill/>
        </p:spPr>
      </p:pic>
      <p:grpSp>
        <p:nvGrpSpPr>
          <p:cNvPr id="2" name="组合 9"/>
          <p:cNvGrpSpPr>
            <a:grpSpLocks/>
          </p:cNvGrpSpPr>
          <p:nvPr/>
        </p:nvGrpSpPr>
        <p:grpSpPr bwMode="auto">
          <a:xfrm>
            <a:off x="346801" y="529448"/>
            <a:ext cx="7704999" cy="523220"/>
            <a:chOff x="461138" y="1183987"/>
            <a:chExt cx="5425162" cy="523183"/>
          </a:xfrm>
        </p:grpSpPr>
        <p:sp>
          <p:nvSpPr>
            <p:cNvPr id="3078" name="TextBox 10"/>
            <p:cNvSpPr txBox="1">
              <a:spLocks noChangeArrowheads="1"/>
            </p:cNvSpPr>
            <p:nvPr/>
          </p:nvSpPr>
          <p:spPr bwMode="auto">
            <a:xfrm>
              <a:off x="461138" y="1183987"/>
              <a:ext cx="3186112" cy="523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rgbClr val="FF9900"/>
                  </a:solidFill>
                  <a:latin typeface="微软雅黑" pitchFamily="34" charset="-122"/>
                  <a:ea typeface="微软雅黑" pitchFamily="34" charset="-122"/>
                </a:rPr>
                <a:t>顶管</a:t>
              </a:r>
              <a:r>
                <a:rPr lang="zh-CN" altLang="en-US" sz="2800" b="1" dirty="0" smtClean="0">
                  <a:solidFill>
                    <a:srgbClr val="FF9900"/>
                  </a:solidFill>
                  <a:latin typeface="微软雅黑" pitchFamily="34" charset="-122"/>
                  <a:ea typeface="微软雅黑" pitchFamily="34" charset="-122"/>
                </a:rPr>
                <a:t>机产品介绍</a:t>
              </a:r>
              <a:endParaRPr lang="zh-CN" altLang="en-US" sz="2800" b="1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57908" y="1217351"/>
              <a:ext cx="3528392" cy="4000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JhengHei" pitchFamily="34" charset="-120"/>
                  <a:ea typeface="Microsoft JhengHei" pitchFamily="34" charset="-120"/>
                  <a:cs typeface="Arial" pitchFamily="34" charset="0"/>
                </a:rPr>
                <a:t>Product</a:t>
              </a:r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JhengHei" pitchFamily="34" charset="-120"/>
                  <a:ea typeface="Microsoft JhengHei" pitchFamily="34" charset="-120"/>
                  <a:cs typeface="Arial" pitchFamily="34" charset="0"/>
                </a:rPr>
                <a:t>  </a:t>
              </a: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JhengHei" pitchFamily="34" charset="-120"/>
                  <a:ea typeface="Microsoft JhengHei" pitchFamily="34" charset="-120"/>
                  <a:cs typeface="Arial" pitchFamily="34" charset="0"/>
                </a:rPr>
                <a:t>Introduction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endParaRPr>
            </a:p>
          </p:txBody>
        </p:sp>
      </p:grpSp>
      <p:sp>
        <p:nvSpPr>
          <p:cNvPr id="8" name="动作按钮: 开始 7">
            <a:hlinkClick r:id="rId4" action="ppaction://hlinksldjump" highlightClick="1"/>
          </p:cNvPr>
          <p:cNvSpPr/>
          <p:nvPr/>
        </p:nvSpPr>
        <p:spPr bwMode="auto">
          <a:xfrm>
            <a:off x="8400886" y="375906"/>
            <a:ext cx="396044" cy="396044"/>
          </a:xfrm>
          <a:prstGeom prst="actionButtonBeginning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  <a:effectLst>
            <a:glow>
              <a:schemeClr val="accent1"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78867" y="1130796"/>
            <a:ext cx="2751666" cy="34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泥 水 平 衡 式 顶 管 机</a:t>
            </a:r>
          </a:p>
        </p:txBody>
      </p:sp>
    </p:spTree>
    <p:extLst>
      <p:ext uri="{BB962C8B-B14F-4D97-AF65-F5344CB8AC3E}">
        <p14:creationId xmlns:p14="http://schemas.microsoft.com/office/powerpoint/2010/main" xmlns="" val="87272255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2770" name="Picture 2" descr="C:\Users\mach-maka\Desktop\圖片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2278" y="172278"/>
            <a:ext cx="8971721" cy="66857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049507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3795" name="Picture 3" descr="C:\Users\mach-maka\Desktop\圖片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0"/>
            <a:ext cx="9156700" cy="6397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467063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4155" y="4981223"/>
            <a:ext cx="8464454" cy="614353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n"/>
            </a:pPr>
            <a:r>
              <a:rPr lang="en-US" altLang="zh-CN" sz="1800" dirty="0" smtClean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2014</a:t>
            </a:r>
            <a:r>
              <a:rPr lang="zh-CN" altLang="en-US" sz="1800" dirty="0" smtClean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年研制的</a:t>
            </a:r>
            <a:r>
              <a:rPr lang="en-US" altLang="zh-CN" sz="1800" dirty="0" smtClean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1800" dirty="0" smtClean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米泥水平衡顶管机外径达</a:t>
            </a:r>
            <a:r>
              <a:rPr lang="en-US" altLang="zh-CN" sz="1800" dirty="0" smtClean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800" dirty="0" smtClean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米，是目前中国管径最大的顶管机之一。</a:t>
            </a:r>
            <a:endParaRPr lang="en-US" altLang="zh-CN" sz="1800" dirty="0" smtClean="0">
              <a:solidFill>
                <a:schemeClr val="tx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54B97-2E9C-4AA1-B2A9-2BDE1585B9FD}" type="slidenum">
              <a:rPr lang="zh-CN" altLang="zh-CN" smtClean="0"/>
              <a:pPr>
                <a:defRPr/>
              </a:pPr>
              <a:t>12</a:t>
            </a:fld>
            <a:endParaRPr lang="zh-CN" altLang="zh-CN"/>
          </a:p>
        </p:txBody>
      </p:sp>
      <p:sp>
        <p:nvSpPr>
          <p:cNvPr id="6" name="动作按钮: 开始 5">
            <a:hlinkClick r:id="rId2" action="ppaction://hlinksldjump" highlightClick="1"/>
          </p:cNvPr>
          <p:cNvSpPr/>
          <p:nvPr/>
        </p:nvSpPr>
        <p:spPr bwMode="auto">
          <a:xfrm>
            <a:off x="8400886" y="375906"/>
            <a:ext cx="396044" cy="396044"/>
          </a:xfrm>
          <a:prstGeom prst="actionButtonBeginning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  <a:effectLst>
            <a:glow>
              <a:schemeClr val="accent1"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7" name="组合 9"/>
          <p:cNvGrpSpPr>
            <a:grpSpLocks/>
          </p:cNvGrpSpPr>
          <p:nvPr/>
        </p:nvGrpSpPr>
        <p:grpSpPr bwMode="auto">
          <a:xfrm>
            <a:off x="420688" y="583878"/>
            <a:ext cx="3529012" cy="792162"/>
            <a:chOff x="467544" y="1196752"/>
            <a:chExt cx="3528392" cy="792088"/>
          </a:xfrm>
        </p:grpSpPr>
        <p:sp>
          <p:nvSpPr>
            <p:cNvPr id="9" name="TextBox 21"/>
            <p:cNvSpPr txBox="1">
              <a:spLocks noChangeArrowheads="1"/>
            </p:cNvSpPr>
            <p:nvPr/>
          </p:nvSpPr>
          <p:spPr bwMode="auto">
            <a:xfrm>
              <a:off x="539552" y="1196752"/>
              <a:ext cx="27363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99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施工案例及业绩</a:t>
              </a:r>
            </a:p>
          </p:txBody>
        </p:sp>
        <p:sp>
          <p:nvSpPr>
            <p:cNvPr id="10" name="TextBox 22"/>
            <p:cNvSpPr txBox="1"/>
            <p:nvPr/>
          </p:nvSpPr>
          <p:spPr>
            <a:xfrm>
              <a:off x="467544" y="1588827"/>
              <a:ext cx="3528392" cy="4000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JhengHei" pitchFamily="34" charset="-120"/>
                  <a:ea typeface="Microsoft JhengHei" pitchFamily="34" charset="-120"/>
                  <a:cs typeface="Arial" pitchFamily="34" charset="0"/>
                </a:rPr>
                <a:t>Construction</a:t>
              </a: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JhengHei" pitchFamily="34" charset="-120"/>
                  <a:ea typeface="Microsoft JhengHei" pitchFamily="34" charset="-120"/>
                  <a:cs typeface="Arial" pitchFamily="34" charset="0"/>
                </a:rPr>
                <a:t>  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JhengHei" pitchFamily="34" charset="-120"/>
                  <a:ea typeface="Microsoft JhengHei" pitchFamily="34" charset="-120"/>
                  <a:cs typeface="Arial" pitchFamily="34" charset="0"/>
                </a:rPr>
                <a:t>cases 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endParaRPr>
            </a:p>
          </p:txBody>
        </p:sp>
      </p:grpSp>
      <p:pic>
        <p:nvPicPr>
          <p:cNvPr id="34820" name="Picture 4" descr="C:\Users\mach-maka\Desktop\圖片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449238"/>
            <a:ext cx="5615461" cy="333856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24750" y="115888"/>
            <a:ext cx="1150938" cy="307975"/>
          </a:xfrm>
          <a:prstGeom prst="rect">
            <a:avLst/>
          </a:prstGeom>
          <a:solidFill>
            <a:srgbClr val="0070C0">
              <a:alpha val="35000"/>
            </a:srgb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400" spc="30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产品图片</a:t>
            </a:r>
          </a:p>
        </p:txBody>
      </p:sp>
      <p:grpSp>
        <p:nvGrpSpPr>
          <p:cNvPr id="12296" name="组合 9"/>
          <p:cNvGrpSpPr>
            <a:grpSpLocks/>
          </p:cNvGrpSpPr>
          <p:nvPr/>
        </p:nvGrpSpPr>
        <p:grpSpPr bwMode="auto">
          <a:xfrm>
            <a:off x="395287" y="836613"/>
            <a:ext cx="4807175" cy="792222"/>
            <a:chOff x="467543" y="1196752"/>
            <a:chExt cx="4806330" cy="792148"/>
          </a:xfrm>
        </p:grpSpPr>
        <p:sp>
          <p:nvSpPr>
            <p:cNvPr id="12297" name="TextBox 21"/>
            <p:cNvSpPr txBox="1">
              <a:spLocks noChangeArrowheads="1"/>
            </p:cNvSpPr>
            <p:nvPr/>
          </p:nvSpPr>
          <p:spPr bwMode="auto">
            <a:xfrm>
              <a:off x="539552" y="1196752"/>
              <a:ext cx="27363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99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施工案例及业绩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67543" y="1588827"/>
              <a:ext cx="4806330" cy="4000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JhengHei" pitchFamily="34" charset="-120"/>
                  <a:ea typeface="Microsoft JhengHei" pitchFamily="34" charset="-120"/>
                  <a:cs typeface="Arial" pitchFamily="34" charset="0"/>
                </a:rPr>
                <a:t>Construction</a:t>
              </a: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JhengHei" pitchFamily="34" charset="-120"/>
                  <a:ea typeface="Microsoft JhengHei" pitchFamily="34" charset="-120"/>
                  <a:cs typeface="Arial" pitchFamily="34" charset="0"/>
                </a:rPr>
                <a:t> </a:t>
              </a:r>
              <a:r>
                <a:rPr lang="en-US" altLang="zh-CN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JhengHei" pitchFamily="34" charset="-120"/>
                  <a:ea typeface="Microsoft JhengHei" pitchFamily="34" charset="-120"/>
                  <a:cs typeface="Arial" pitchFamily="34" charset="0"/>
                </a:rPr>
                <a:t>cases testimony 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endParaRPr>
            </a:p>
          </p:txBody>
        </p:sp>
      </p:grpSp>
      <p:pic>
        <p:nvPicPr>
          <p:cNvPr id="35842" name="Picture 2" descr="C:\Users\mach-maka\Desktop\圖片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4739" y="1465300"/>
            <a:ext cx="3485373" cy="2466961"/>
          </a:xfrm>
          <a:prstGeom prst="rect">
            <a:avLst/>
          </a:prstGeom>
          <a:noFill/>
        </p:spPr>
      </p:pic>
      <p:pic>
        <p:nvPicPr>
          <p:cNvPr id="35845" name="Picture 5" descr="C:\Users\mach-maka\Desktop\圖片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5929" y="1577916"/>
            <a:ext cx="3621566" cy="2418666"/>
          </a:xfrm>
          <a:prstGeom prst="rect">
            <a:avLst/>
          </a:prstGeom>
          <a:noFill/>
        </p:spPr>
      </p:pic>
      <p:pic>
        <p:nvPicPr>
          <p:cNvPr id="35846" name="Picture 6" descr="C:\Users\mach-maka\Desktop\圖片1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1667" y="3950898"/>
            <a:ext cx="3486778" cy="2441275"/>
          </a:xfrm>
          <a:prstGeom prst="rect">
            <a:avLst/>
          </a:prstGeom>
          <a:noFill/>
        </p:spPr>
      </p:pic>
      <p:pic>
        <p:nvPicPr>
          <p:cNvPr id="35847" name="Picture 7" descr="C:\Users\mach-maka\Desktop\圖片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7635" y="4036262"/>
            <a:ext cx="3475037" cy="2364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279988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6867" name="Picture 3" descr="C:\Users\mach-maka\Desktop\圖片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172528"/>
            <a:ext cx="9156700" cy="62346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6990363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7891" name="Picture 3" descr="C:\Users\mach-maka\Desktop\圖片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155275"/>
            <a:ext cx="9156700" cy="6272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7699024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8914" name="Picture 2" descr="C:\Users\mach-maka\Desktop\圖片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207963"/>
            <a:ext cx="9156700" cy="6440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9626198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9938" name="Picture 2" descr="C:\Users\mach-maka\Desktop\圖片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0"/>
            <a:ext cx="9156700" cy="6709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2053029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62" name="Picture 2" descr="C:\Users\mach-maka\Desktop\圖片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0"/>
            <a:ext cx="9156700" cy="6418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1244889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mach-maka\Desktop\圖片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020276"/>
            <a:ext cx="9143999" cy="5525037"/>
          </a:xfrm>
          <a:prstGeom prst="rect">
            <a:avLst/>
          </a:prstGeom>
          <a:noFill/>
        </p:spPr>
      </p:pic>
      <p:grpSp>
        <p:nvGrpSpPr>
          <p:cNvPr id="2" name="组合 9"/>
          <p:cNvGrpSpPr>
            <a:grpSpLocks/>
          </p:cNvGrpSpPr>
          <p:nvPr/>
        </p:nvGrpSpPr>
        <p:grpSpPr bwMode="auto">
          <a:xfrm>
            <a:off x="403195" y="491397"/>
            <a:ext cx="7648605" cy="523220"/>
            <a:chOff x="500845" y="1145938"/>
            <a:chExt cx="5385455" cy="523183"/>
          </a:xfrm>
        </p:grpSpPr>
        <p:sp>
          <p:nvSpPr>
            <p:cNvPr id="3078" name="TextBox 10"/>
            <p:cNvSpPr txBox="1">
              <a:spLocks noChangeArrowheads="1"/>
            </p:cNvSpPr>
            <p:nvPr/>
          </p:nvSpPr>
          <p:spPr bwMode="auto">
            <a:xfrm>
              <a:off x="500845" y="1145938"/>
              <a:ext cx="3186112" cy="523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rgbClr val="FF9900"/>
                  </a:solidFill>
                  <a:latin typeface="微软雅黑" pitchFamily="34" charset="-122"/>
                  <a:ea typeface="微软雅黑" pitchFamily="34" charset="-122"/>
                </a:rPr>
                <a:t>顶管</a:t>
              </a:r>
              <a:r>
                <a:rPr lang="zh-CN" altLang="en-US" sz="2800" b="1" dirty="0" smtClean="0">
                  <a:solidFill>
                    <a:srgbClr val="FF9900"/>
                  </a:solidFill>
                  <a:latin typeface="微软雅黑" pitchFamily="34" charset="-122"/>
                  <a:ea typeface="微软雅黑" pitchFamily="34" charset="-122"/>
                </a:rPr>
                <a:t>机产品介绍</a:t>
              </a:r>
              <a:endParaRPr lang="zh-CN" altLang="en-US" sz="2800" b="1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57908" y="1217351"/>
              <a:ext cx="3528392" cy="4000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JhengHei" pitchFamily="34" charset="-120"/>
                  <a:ea typeface="Microsoft JhengHei" pitchFamily="34" charset="-120"/>
                  <a:cs typeface="Arial" pitchFamily="34" charset="0"/>
                </a:rPr>
                <a:t>Product</a:t>
              </a:r>
              <a:r>
                <a:rPr lang="zh-CN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JhengHei" pitchFamily="34" charset="-120"/>
                  <a:ea typeface="Microsoft JhengHei" pitchFamily="34" charset="-120"/>
                  <a:cs typeface="Arial" pitchFamily="34" charset="0"/>
                </a:rPr>
                <a:t>  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JhengHei" pitchFamily="34" charset="-120"/>
                  <a:ea typeface="Microsoft JhengHei" pitchFamily="34" charset="-120"/>
                  <a:cs typeface="Arial" pitchFamily="34" charset="0"/>
                </a:rPr>
                <a:t>Introduction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endParaRPr>
            </a:p>
          </p:txBody>
        </p:sp>
      </p:grpSp>
      <p:sp>
        <p:nvSpPr>
          <p:cNvPr id="8" name="动作按钮: 开始 7">
            <a:hlinkClick r:id="rId4" action="ppaction://hlinksldjump" highlightClick="1"/>
          </p:cNvPr>
          <p:cNvSpPr/>
          <p:nvPr/>
        </p:nvSpPr>
        <p:spPr bwMode="auto">
          <a:xfrm>
            <a:off x="8400886" y="375906"/>
            <a:ext cx="396044" cy="396044"/>
          </a:xfrm>
          <a:prstGeom prst="actionButtonBeginning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  <a:effectLst>
            <a:glow>
              <a:schemeClr val="accent1"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52386" y="1040018"/>
            <a:ext cx="2751666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土 压 平 衡 式 顶 管 机</a:t>
            </a:r>
          </a:p>
        </p:txBody>
      </p:sp>
    </p:spTree>
    <p:extLst>
      <p:ext uri="{BB962C8B-B14F-4D97-AF65-F5344CB8AC3E}">
        <p14:creationId xmlns:p14="http://schemas.microsoft.com/office/powerpoint/2010/main" xmlns="" val="291695514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Users\mach-maka\Desktop\圖片1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5033"/>
            <a:ext cx="9144000" cy="5784434"/>
          </a:xfrm>
          <a:prstGeom prst="rect">
            <a:avLst/>
          </a:prstGeom>
          <a:noFill/>
        </p:spPr>
      </p:pic>
      <p:grpSp>
        <p:nvGrpSpPr>
          <p:cNvPr id="2" name="组合 9"/>
          <p:cNvGrpSpPr>
            <a:grpSpLocks/>
          </p:cNvGrpSpPr>
          <p:nvPr/>
        </p:nvGrpSpPr>
        <p:grpSpPr bwMode="auto">
          <a:xfrm>
            <a:off x="403195" y="491397"/>
            <a:ext cx="7648605" cy="523220"/>
            <a:chOff x="500845" y="1145938"/>
            <a:chExt cx="5385455" cy="523183"/>
          </a:xfrm>
        </p:grpSpPr>
        <p:sp>
          <p:nvSpPr>
            <p:cNvPr id="3078" name="TextBox 10"/>
            <p:cNvSpPr txBox="1">
              <a:spLocks noChangeArrowheads="1"/>
            </p:cNvSpPr>
            <p:nvPr/>
          </p:nvSpPr>
          <p:spPr bwMode="auto">
            <a:xfrm>
              <a:off x="500845" y="1145938"/>
              <a:ext cx="3186112" cy="523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rgbClr val="FF9900"/>
                  </a:solidFill>
                  <a:latin typeface="微软雅黑" pitchFamily="34" charset="-122"/>
                  <a:ea typeface="微软雅黑" pitchFamily="34" charset="-122"/>
                </a:rPr>
                <a:t>顶管</a:t>
              </a:r>
              <a:r>
                <a:rPr lang="zh-CN" altLang="en-US" sz="2800" b="1" dirty="0" smtClean="0">
                  <a:solidFill>
                    <a:srgbClr val="FF9900"/>
                  </a:solidFill>
                  <a:latin typeface="微软雅黑" pitchFamily="34" charset="-122"/>
                  <a:ea typeface="微软雅黑" pitchFamily="34" charset="-122"/>
                </a:rPr>
                <a:t>机产品介绍</a:t>
              </a:r>
              <a:endParaRPr lang="zh-CN" altLang="en-US" sz="2800" b="1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57908" y="1217351"/>
              <a:ext cx="3528392" cy="4000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JhengHei" pitchFamily="34" charset="-120"/>
                  <a:ea typeface="Microsoft JhengHei" pitchFamily="34" charset="-120"/>
                  <a:cs typeface="Arial" pitchFamily="34" charset="0"/>
                </a:rPr>
                <a:t>Product</a:t>
              </a:r>
              <a:r>
                <a:rPr lang="zh-CN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JhengHei" pitchFamily="34" charset="-120"/>
                  <a:ea typeface="Microsoft JhengHei" pitchFamily="34" charset="-120"/>
                  <a:cs typeface="Arial" pitchFamily="34" charset="0"/>
                </a:rPr>
                <a:t>  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JhengHei" pitchFamily="34" charset="-120"/>
                  <a:ea typeface="Microsoft JhengHei" pitchFamily="34" charset="-120"/>
                  <a:cs typeface="Arial" pitchFamily="34" charset="0"/>
                </a:rPr>
                <a:t>Introduction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endParaRPr>
            </a:p>
          </p:txBody>
        </p:sp>
      </p:grpSp>
      <p:sp>
        <p:nvSpPr>
          <p:cNvPr id="8" name="动作按钮: 开始 7">
            <a:hlinkClick r:id="rId4" action="ppaction://hlinksldjump" highlightClick="1"/>
          </p:cNvPr>
          <p:cNvSpPr/>
          <p:nvPr/>
        </p:nvSpPr>
        <p:spPr bwMode="auto">
          <a:xfrm>
            <a:off x="8400886" y="375906"/>
            <a:ext cx="396044" cy="396044"/>
          </a:xfrm>
          <a:prstGeom prst="actionButtonBeginning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  <a:effectLst>
            <a:glow>
              <a:schemeClr val="accent1"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52386" y="1045939"/>
            <a:ext cx="2751666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硬 岩 岩 石 顶 管 机</a:t>
            </a:r>
          </a:p>
        </p:txBody>
      </p:sp>
    </p:spTree>
    <p:extLst>
      <p:ext uri="{BB962C8B-B14F-4D97-AF65-F5344CB8AC3E}">
        <p14:creationId xmlns:p14="http://schemas.microsoft.com/office/powerpoint/2010/main" xmlns="" val="2367887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>
            <a:grpSpLocks/>
          </p:cNvGrpSpPr>
          <p:nvPr/>
        </p:nvGrpSpPr>
        <p:grpSpPr bwMode="auto">
          <a:xfrm>
            <a:off x="403195" y="491397"/>
            <a:ext cx="7648605" cy="523220"/>
            <a:chOff x="500845" y="1145938"/>
            <a:chExt cx="5385455" cy="523183"/>
          </a:xfrm>
        </p:grpSpPr>
        <p:sp>
          <p:nvSpPr>
            <p:cNvPr id="3078" name="TextBox 10"/>
            <p:cNvSpPr txBox="1">
              <a:spLocks noChangeArrowheads="1"/>
            </p:cNvSpPr>
            <p:nvPr/>
          </p:nvSpPr>
          <p:spPr bwMode="auto">
            <a:xfrm>
              <a:off x="500845" y="1145938"/>
              <a:ext cx="3186112" cy="523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rgbClr val="FF9900"/>
                  </a:solidFill>
                  <a:latin typeface="微软雅黑" pitchFamily="34" charset="-122"/>
                  <a:ea typeface="微软雅黑" pitchFamily="34" charset="-122"/>
                </a:rPr>
                <a:t>顶管</a:t>
              </a:r>
              <a:r>
                <a:rPr lang="zh-CN" altLang="en-US" sz="2800" b="1" dirty="0" smtClean="0">
                  <a:solidFill>
                    <a:srgbClr val="FF9900"/>
                  </a:solidFill>
                  <a:latin typeface="微软雅黑" pitchFamily="34" charset="-122"/>
                  <a:ea typeface="微软雅黑" pitchFamily="34" charset="-122"/>
                </a:rPr>
                <a:t>机产品介绍</a:t>
              </a:r>
              <a:endParaRPr lang="zh-CN" altLang="en-US" sz="2800" b="1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57908" y="1217351"/>
              <a:ext cx="3528392" cy="4000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JhengHei" pitchFamily="34" charset="-120"/>
                  <a:ea typeface="Microsoft JhengHei" pitchFamily="34" charset="-120"/>
                  <a:cs typeface="Arial" pitchFamily="34" charset="0"/>
                </a:rPr>
                <a:t>Product</a:t>
              </a:r>
              <a:r>
                <a:rPr lang="zh-CN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JhengHei" pitchFamily="34" charset="-120"/>
                  <a:ea typeface="Microsoft JhengHei" pitchFamily="34" charset="-120"/>
                  <a:cs typeface="Arial" pitchFamily="34" charset="0"/>
                </a:rPr>
                <a:t>  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JhengHei" pitchFamily="34" charset="-120"/>
                  <a:ea typeface="Microsoft JhengHei" pitchFamily="34" charset="-120"/>
                  <a:cs typeface="Arial" pitchFamily="34" charset="0"/>
                </a:rPr>
                <a:t>Introduction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endParaRPr>
            </a:p>
          </p:txBody>
        </p:sp>
      </p:grpSp>
      <p:sp>
        <p:nvSpPr>
          <p:cNvPr id="8" name="动作按钮: 开始 7">
            <a:hlinkClick r:id="rId3" action="ppaction://hlinksldjump" highlightClick="1"/>
          </p:cNvPr>
          <p:cNvSpPr/>
          <p:nvPr/>
        </p:nvSpPr>
        <p:spPr bwMode="auto">
          <a:xfrm>
            <a:off x="8400886" y="375906"/>
            <a:ext cx="396044" cy="396044"/>
          </a:xfrm>
          <a:prstGeom prst="actionButtonBeginning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  <a:effectLst>
            <a:glow>
              <a:schemeClr val="accent1"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40" y="1086035"/>
            <a:ext cx="9100859" cy="520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257418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mach-maka\Desktop\圖片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791" y="995251"/>
            <a:ext cx="8315325" cy="5535613"/>
          </a:xfrm>
          <a:prstGeom prst="rect">
            <a:avLst/>
          </a:prstGeom>
          <a:noFill/>
        </p:spPr>
      </p:pic>
      <p:grpSp>
        <p:nvGrpSpPr>
          <p:cNvPr id="2" name="组合 9"/>
          <p:cNvGrpSpPr>
            <a:grpSpLocks/>
          </p:cNvGrpSpPr>
          <p:nvPr/>
        </p:nvGrpSpPr>
        <p:grpSpPr bwMode="auto">
          <a:xfrm>
            <a:off x="403195" y="491397"/>
            <a:ext cx="7648605" cy="523220"/>
            <a:chOff x="500845" y="1145938"/>
            <a:chExt cx="5385455" cy="523183"/>
          </a:xfrm>
        </p:grpSpPr>
        <p:sp>
          <p:nvSpPr>
            <p:cNvPr id="3078" name="TextBox 10"/>
            <p:cNvSpPr txBox="1">
              <a:spLocks noChangeArrowheads="1"/>
            </p:cNvSpPr>
            <p:nvPr/>
          </p:nvSpPr>
          <p:spPr bwMode="auto">
            <a:xfrm>
              <a:off x="500845" y="1145938"/>
              <a:ext cx="3186112" cy="523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rgbClr val="FF9900"/>
                  </a:solidFill>
                  <a:latin typeface="微软雅黑" pitchFamily="34" charset="-122"/>
                  <a:ea typeface="微软雅黑" pitchFamily="34" charset="-122"/>
                </a:rPr>
                <a:t>顶管</a:t>
              </a:r>
              <a:r>
                <a:rPr lang="zh-CN" altLang="en-US" sz="2800" b="1" dirty="0" smtClean="0">
                  <a:solidFill>
                    <a:srgbClr val="FF9900"/>
                  </a:solidFill>
                  <a:latin typeface="微软雅黑" pitchFamily="34" charset="-122"/>
                  <a:ea typeface="微软雅黑" pitchFamily="34" charset="-122"/>
                </a:rPr>
                <a:t>机产品介绍</a:t>
              </a:r>
              <a:endParaRPr lang="zh-CN" altLang="en-US" sz="2800" b="1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57908" y="1217351"/>
              <a:ext cx="3528392" cy="4000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JhengHei" pitchFamily="34" charset="-120"/>
                  <a:ea typeface="Microsoft JhengHei" pitchFamily="34" charset="-120"/>
                  <a:cs typeface="Arial" pitchFamily="34" charset="0"/>
                </a:rPr>
                <a:t>Product</a:t>
              </a:r>
              <a:r>
                <a:rPr lang="zh-CN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JhengHei" pitchFamily="34" charset="-120"/>
                  <a:ea typeface="Microsoft JhengHei" pitchFamily="34" charset="-120"/>
                  <a:cs typeface="Arial" pitchFamily="34" charset="0"/>
                </a:rPr>
                <a:t>  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JhengHei" pitchFamily="34" charset="-120"/>
                  <a:ea typeface="Microsoft JhengHei" pitchFamily="34" charset="-120"/>
                  <a:cs typeface="Arial" pitchFamily="34" charset="0"/>
                </a:rPr>
                <a:t>Introduction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endParaRPr>
            </a:p>
          </p:txBody>
        </p:sp>
      </p:grpSp>
      <p:sp>
        <p:nvSpPr>
          <p:cNvPr id="8" name="动作按钮: 开始 7">
            <a:hlinkClick r:id="rId4" action="ppaction://hlinksldjump" highlightClick="1"/>
          </p:cNvPr>
          <p:cNvSpPr/>
          <p:nvPr/>
        </p:nvSpPr>
        <p:spPr bwMode="auto">
          <a:xfrm>
            <a:off x="8400886" y="375906"/>
            <a:ext cx="396044" cy="396044"/>
          </a:xfrm>
          <a:prstGeom prst="actionButtonBeginning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  <a:effectLst>
            <a:glow>
              <a:schemeClr val="accent1"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29063" y="1019327"/>
            <a:ext cx="2751666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多 刀 盘 矩 型 顶 管 机</a:t>
            </a:r>
          </a:p>
        </p:txBody>
      </p:sp>
    </p:spTree>
    <p:extLst>
      <p:ext uri="{BB962C8B-B14F-4D97-AF65-F5344CB8AC3E}">
        <p14:creationId xmlns:p14="http://schemas.microsoft.com/office/powerpoint/2010/main" xmlns="" val="299456119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>
            <a:grpSpLocks/>
          </p:cNvGrpSpPr>
          <p:nvPr/>
        </p:nvGrpSpPr>
        <p:grpSpPr bwMode="auto">
          <a:xfrm>
            <a:off x="403195" y="491397"/>
            <a:ext cx="7648605" cy="523220"/>
            <a:chOff x="500845" y="1145938"/>
            <a:chExt cx="5385455" cy="523183"/>
          </a:xfrm>
        </p:grpSpPr>
        <p:sp>
          <p:nvSpPr>
            <p:cNvPr id="3078" name="TextBox 10"/>
            <p:cNvSpPr txBox="1">
              <a:spLocks noChangeArrowheads="1"/>
            </p:cNvSpPr>
            <p:nvPr/>
          </p:nvSpPr>
          <p:spPr bwMode="auto">
            <a:xfrm>
              <a:off x="500845" y="1145938"/>
              <a:ext cx="3186112" cy="523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rgbClr val="FF9900"/>
                  </a:solidFill>
                  <a:latin typeface="微软雅黑" pitchFamily="34" charset="-122"/>
                  <a:ea typeface="微软雅黑" pitchFamily="34" charset="-122"/>
                </a:rPr>
                <a:t>顶管</a:t>
              </a:r>
              <a:r>
                <a:rPr lang="zh-CN" altLang="en-US" sz="2800" b="1" dirty="0" smtClean="0">
                  <a:solidFill>
                    <a:srgbClr val="FF9900"/>
                  </a:solidFill>
                  <a:latin typeface="微软雅黑" pitchFamily="34" charset="-122"/>
                  <a:ea typeface="微软雅黑" pitchFamily="34" charset="-122"/>
                </a:rPr>
                <a:t>机产品介绍</a:t>
              </a:r>
              <a:endParaRPr lang="zh-CN" altLang="en-US" sz="2800" b="1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57908" y="1217351"/>
              <a:ext cx="3528392" cy="4000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JhengHei" pitchFamily="34" charset="-120"/>
                  <a:ea typeface="Microsoft JhengHei" pitchFamily="34" charset="-120"/>
                  <a:cs typeface="Arial" pitchFamily="34" charset="0"/>
                </a:rPr>
                <a:t>Product</a:t>
              </a:r>
              <a:r>
                <a:rPr lang="zh-CN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JhengHei" pitchFamily="34" charset="-120"/>
                  <a:ea typeface="Microsoft JhengHei" pitchFamily="34" charset="-120"/>
                  <a:cs typeface="Arial" pitchFamily="34" charset="0"/>
                </a:rPr>
                <a:t>  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JhengHei" pitchFamily="34" charset="-120"/>
                  <a:ea typeface="Microsoft JhengHei" pitchFamily="34" charset="-120"/>
                  <a:cs typeface="Arial" pitchFamily="34" charset="0"/>
                </a:rPr>
                <a:t>Introduction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endParaRPr>
            </a:p>
          </p:txBody>
        </p:sp>
      </p:grpSp>
      <p:sp>
        <p:nvSpPr>
          <p:cNvPr id="8" name="动作按钮: 开始 7">
            <a:hlinkClick r:id="rId3" action="ppaction://hlinksldjump" highlightClick="1"/>
          </p:cNvPr>
          <p:cNvSpPr/>
          <p:nvPr/>
        </p:nvSpPr>
        <p:spPr bwMode="auto">
          <a:xfrm>
            <a:off x="8400886" y="375906"/>
            <a:ext cx="396044" cy="396044"/>
          </a:xfrm>
          <a:prstGeom prst="actionButtonBeginning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  <a:effectLst>
            <a:glow>
              <a:schemeClr val="accent1"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43400" y="1042257"/>
            <a:ext cx="2751666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多 刀 盘 矩 型 顶 管 机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74" t="4856" r="15151" b="5391"/>
          <a:stretch/>
        </p:blipFill>
        <p:spPr>
          <a:xfrm>
            <a:off x="0" y="1031551"/>
            <a:ext cx="9131569" cy="53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47468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>
            <a:grpSpLocks/>
          </p:cNvGrpSpPr>
          <p:nvPr/>
        </p:nvGrpSpPr>
        <p:grpSpPr bwMode="auto">
          <a:xfrm>
            <a:off x="403195" y="491397"/>
            <a:ext cx="7648605" cy="523220"/>
            <a:chOff x="500845" y="1145938"/>
            <a:chExt cx="5385455" cy="523183"/>
          </a:xfrm>
        </p:grpSpPr>
        <p:sp>
          <p:nvSpPr>
            <p:cNvPr id="3078" name="TextBox 10"/>
            <p:cNvSpPr txBox="1">
              <a:spLocks noChangeArrowheads="1"/>
            </p:cNvSpPr>
            <p:nvPr/>
          </p:nvSpPr>
          <p:spPr bwMode="auto">
            <a:xfrm>
              <a:off x="500845" y="1145938"/>
              <a:ext cx="3186112" cy="523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rgbClr val="FF9900"/>
                  </a:solidFill>
                  <a:latin typeface="微软雅黑" pitchFamily="34" charset="-122"/>
                  <a:ea typeface="微软雅黑" pitchFamily="34" charset="-122"/>
                </a:rPr>
                <a:t>顶管</a:t>
              </a:r>
              <a:r>
                <a:rPr lang="zh-CN" altLang="en-US" sz="2800" b="1" dirty="0" smtClean="0">
                  <a:solidFill>
                    <a:srgbClr val="FF9900"/>
                  </a:solidFill>
                  <a:latin typeface="微软雅黑" pitchFamily="34" charset="-122"/>
                  <a:ea typeface="微软雅黑" pitchFamily="34" charset="-122"/>
                </a:rPr>
                <a:t>机产品介绍</a:t>
              </a:r>
              <a:endParaRPr lang="zh-CN" altLang="en-US" sz="2800" b="1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57908" y="1217351"/>
              <a:ext cx="3528392" cy="4000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JhengHei" pitchFamily="34" charset="-120"/>
                  <a:ea typeface="Microsoft JhengHei" pitchFamily="34" charset="-120"/>
                  <a:cs typeface="Arial" pitchFamily="34" charset="0"/>
                </a:rPr>
                <a:t>Product</a:t>
              </a:r>
              <a:r>
                <a:rPr lang="zh-CN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JhengHei" pitchFamily="34" charset="-120"/>
                  <a:ea typeface="Microsoft JhengHei" pitchFamily="34" charset="-120"/>
                  <a:cs typeface="Arial" pitchFamily="34" charset="0"/>
                </a:rPr>
                <a:t>  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JhengHei" pitchFamily="34" charset="-120"/>
                  <a:ea typeface="Microsoft JhengHei" pitchFamily="34" charset="-120"/>
                  <a:cs typeface="Arial" pitchFamily="34" charset="0"/>
                </a:rPr>
                <a:t>Introduction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endParaRPr>
            </a:p>
          </p:txBody>
        </p:sp>
      </p:grpSp>
      <p:sp>
        <p:nvSpPr>
          <p:cNvPr id="8" name="动作按钮: 开始 7">
            <a:hlinkClick r:id="rId3" action="ppaction://hlinksldjump" highlightClick="1"/>
          </p:cNvPr>
          <p:cNvSpPr/>
          <p:nvPr/>
        </p:nvSpPr>
        <p:spPr bwMode="auto">
          <a:xfrm>
            <a:off x="8400886" y="375906"/>
            <a:ext cx="396044" cy="396044"/>
          </a:xfrm>
          <a:prstGeom prst="actionButtonBeginning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  <a:effectLst>
            <a:glow>
              <a:schemeClr val="accent1"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542" y="962865"/>
            <a:ext cx="8262366" cy="549724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781914" y="1017349"/>
            <a:ext cx="3373349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微 小 管 径 顶 管 机 （</a:t>
            </a:r>
            <a:r>
              <a:rPr lang="en-US" altLang="zh-CN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250mm~500mm</a:t>
            </a:r>
            <a:r>
              <a:rPr lang="zh-CN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）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130" t="31390" r="22870" b="9651"/>
          <a:stretch/>
        </p:blipFill>
        <p:spPr>
          <a:xfrm>
            <a:off x="526059" y="1444243"/>
            <a:ext cx="7874827" cy="474610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259" t="23814" r="30741" b="14757"/>
          <a:stretch/>
        </p:blipFill>
        <p:spPr>
          <a:xfrm>
            <a:off x="4928219" y="3442580"/>
            <a:ext cx="3457272" cy="265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054553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>
            <a:grpSpLocks/>
          </p:cNvGrpSpPr>
          <p:nvPr/>
        </p:nvGrpSpPr>
        <p:grpSpPr bwMode="auto">
          <a:xfrm>
            <a:off x="403195" y="491397"/>
            <a:ext cx="7648605" cy="523220"/>
            <a:chOff x="500845" y="1145938"/>
            <a:chExt cx="5385455" cy="523183"/>
          </a:xfrm>
        </p:grpSpPr>
        <p:sp>
          <p:nvSpPr>
            <p:cNvPr id="3078" name="TextBox 10"/>
            <p:cNvSpPr txBox="1">
              <a:spLocks noChangeArrowheads="1"/>
            </p:cNvSpPr>
            <p:nvPr/>
          </p:nvSpPr>
          <p:spPr bwMode="auto">
            <a:xfrm>
              <a:off x="500845" y="1145938"/>
              <a:ext cx="3186112" cy="523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rgbClr val="FF9900"/>
                  </a:solidFill>
                  <a:latin typeface="微软雅黑" pitchFamily="34" charset="-122"/>
                  <a:ea typeface="微软雅黑" pitchFamily="34" charset="-122"/>
                </a:rPr>
                <a:t>顶管</a:t>
              </a:r>
              <a:r>
                <a:rPr lang="zh-CN" altLang="en-US" sz="2800" b="1" dirty="0" smtClean="0">
                  <a:solidFill>
                    <a:srgbClr val="FF9900"/>
                  </a:solidFill>
                  <a:latin typeface="微软雅黑" pitchFamily="34" charset="-122"/>
                  <a:ea typeface="微软雅黑" pitchFamily="34" charset="-122"/>
                </a:rPr>
                <a:t>机产品介绍</a:t>
              </a:r>
              <a:endParaRPr lang="zh-CN" altLang="en-US" sz="2800" b="1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57908" y="1217351"/>
              <a:ext cx="3528392" cy="4000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JhengHei" pitchFamily="34" charset="-120"/>
                  <a:ea typeface="Microsoft JhengHei" pitchFamily="34" charset="-120"/>
                  <a:cs typeface="Arial" pitchFamily="34" charset="0"/>
                </a:rPr>
                <a:t>Product</a:t>
              </a:r>
              <a:r>
                <a:rPr lang="zh-CN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JhengHei" pitchFamily="34" charset="-120"/>
                  <a:ea typeface="Microsoft JhengHei" pitchFamily="34" charset="-120"/>
                  <a:cs typeface="Arial" pitchFamily="34" charset="0"/>
                </a:rPr>
                <a:t>  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JhengHei" pitchFamily="34" charset="-120"/>
                  <a:ea typeface="Microsoft JhengHei" pitchFamily="34" charset="-120"/>
                  <a:cs typeface="Arial" pitchFamily="34" charset="0"/>
                </a:rPr>
                <a:t>Introduction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endParaRPr>
            </a:p>
          </p:txBody>
        </p:sp>
      </p:grpSp>
      <p:sp>
        <p:nvSpPr>
          <p:cNvPr id="8" name="动作按钮: 开始 7">
            <a:hlinkClick r:id="rId4" action="ppaction://hlinksldjump" highlightClick="1"/>
          </p:cNvPr>
          <p:cNvSpPr/>
          <p:nvPr/>
        </p:nvSpPr>
        <p:spPr bwMode="auto">
          <a:xfrm>
            <a:off x="8400886" y="375906"/>
            <a:ext cx="396044" cy="396044"/>
          </a:xfrm>
          <a:prstGeom prst="actionButtonBeginning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  <a:effectLst>
            <a:glow>
              <a:schemeClr val="accent1"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73188119"/>
              </p:ext>
            </p:extLst>
          </p:nvPr>
        </p:nvGraphicFramePr>
        <p:xfrm>
          <a:off x="4631267" y="3378670"/>
          <a:ext cx="4426040" cy="2950693"/>
        </p:xfrm>
        <a:graphic>
          <a:graphicData uri="http://schemas.openxmlformats.org/presentationml/2006/ole">
            <p:oleObj spid="_x0000_s3167" r:id="rId5" imgW="4128524" imgH="2752350" progId="">
              <p:embed/>
            </p:oleObj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36335025"/>
              </p:ext>
            </p:extLst>
          </p:nvPr>
        </p:nvGraphicFramePr>
        <p:xfrm>
          <a:off x="476776" y="1067549"/>
          <a:ext cx="8040691" cy="317598"/>
        </p:xfrm>
        <a:graphic>
          <a:graphicData uri="http://schemas.openxmlformats.org/presentationml/2006/ole">
            <p:oleObj spid="_x0000_s3169" r:id="rId6" imgW="6633985" imgH="278893" progId="">
              <p:embed/>
            </p:oleObj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3747822" y="1011614"/>
            <a:ext cx="3373349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浓</a:t>
            </a:r>
            <a:r>
              <a:rPr lang="zh-CN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 泥 式 顶 管 机</a:t>
            </a:r>
          </a:p>
        </p:txBody>
      </p:sp>
      <p:pic>
        <p:nvPicPr>
          <p:cNvPr id="3170" name="Picture 98" descr="C:\Users\mach-maka\Desktop\圖片1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620" y="1520457"/>
            <a:ext cx="4414473" cy="289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3783361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1747" name="Picture 3" descr="C:\Users\mach-maka\Desktop\圖片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1"/>
            <a:ext cx="9156700" cy="6421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065900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000120140530A99PPBG">
  <a:themeElements>
    <a:clrScheme name="自定义 470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358CC1"/>
      </a:accent1>
      <a:accent2>
        <a:srgbClr val="2D9C9F"/>
      </a:accent2>
      <a:accent3>
        <a:srgbClr val="76C8A3"/>
      </a:accent3>
      <a:accent4>
        <a:srgbClr val="84ADE4"/>
      </a:accent4>
      <a:accent5>
        <a:srgbClr val="C00000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36">
      <a:majorFont>
        <a:latin typeface="Arial"/>
        <a:ea typeface="华文中宋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1827</TotalTime>
  <Words>1329</Words>
  <Application>Microsoft Macintosh PowerPoint</Application>
  <PresentationFormat>如螢幕大小 (4:3)</PresentationFormat>
  <Paragraphs>46</Paragraphs>
  <Slides>18</Slides>
  <Notes>8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0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A000120140530A99PPBG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陈小雨</dc:creator>
  <cp:lastModifiedBy>mach-Hilary</cp:lastModifiedBy>
  <cp:revision>124</cp:revision>
  <dcterms:created xsi:type="dcterms:W3CDTF">2015-08-21T00:27:08Z</dcterms:created>
  <dcterms:modified xsi:type="dcterms:W3CDTF">2016-09-01T05:53:59Z</dcterms:modified>
</cp:coreProperties>
</file>